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Noto Sans KR"/>
      <p:regular r:id="rId46"/>
      <p:bold r:id="rId47"/>
    </p:embeddedFont>
    <p:embeddedFont>
      <p:font typeface="Roboto Mono Medium"/>
      <p:regular r:id="rId48"/>
      <p:bold r:id="rId49"/>
      <p:italic r:id="rId50"/>
      <p:boldItalic r:id="rId51"/>
    </p:embeddedFont>
    <p:embeddedFont>
      <p:font typeface="Roboto Mono Light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  <p:embeddedFont>
      <p:font typeface="Cambria Math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DCA3B8-352C-4716-9218-8793D8C2992A}">
  <a:tblStyle styleId="{31DCA3B8-352C-4716-9218-8793D8C299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7923BF1-B841-450D-B01A-3525FB8E01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E5115E1-9820-4D16-9BC8-252D7A26DFDB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otoSansKR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Medium-regular.fntdata"/><Relationship Id="rId47" Type="http://schemas.openxmlformats.org/officeDocument/2006/relationships/font" Target="fonts/NotoSansKR-bold.fntdata"/><Relationship Id="rId49" Type="http://schemas.openxmlformats.org/officeDocument/2006/relationships/font" Target="fonts/RobotoMono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ambriaMath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Medium-boldItalic.fntdata"/><Relationship Id="rId50" Type="http://schemas.openxmlformats.org/officeDocument/2006/relationships/font" Target="fonts/RobotoMonoMedium-italic.fntdata"/><Relationship Id="rId53" Type="http://schemas.openxmlformats.org/officeDocument/2006/relationships/font" Target="fonts/RobotoMonoLight-bold.fntdata"/><Relationship Id="rId52" Type="http://schemas.openxmlformats.org/officeDocument/2006/relationships/font" Target="fonts/RobotoMonoLight-regular.fntdata"/><Relationship Id="rId11" Type="http://schemas.openxmlformats.org/officeDocument/2006/relationships/slide" Target="slides/slide5.xml"/><Relationship Id="rId55" Type="http://schemas.openxmlformats.org/officeDocument/2006/relationships/font" Target="fonts/RobotoMon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Light-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bold.fntdata"/><Relationship Id="rId12" Type="http://schemas.openxmlformats.org/officeDocument/2006/relationships/slide" Target="slides/slide6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439ec0fd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439ec0f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39ec0f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39ec0f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4ad3e89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4ad3e89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4ad3e8969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4ad3e8969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405441c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405441c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4ad3e8969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4ad3e8969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439ec0fd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439ec0fd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405441cde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405441cde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4ad3e8969_5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4ad3e8969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4ad3e8969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4ad3e8969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c3da27f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c3da27f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4ad3e8969_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4ad3e8969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405441cd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405441cd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405441cd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405441cd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405441cd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405441cd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4ad3e89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4ad3e89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405441cd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405441cd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4ad3e8969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4ad3e8969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4ad3e8969_5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4ad3e8969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439ec0f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439ec0f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4ad3e896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4ad3e896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4ad3e89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4ad3e89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4ad3e8969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4ad3e8969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4ad3e896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34ad3e896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4ad3e8969_5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34ad3e8969_5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4ad3e8969_8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4ad3e8969_8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4ad3e8969_8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4ad3e8969_8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f019178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2f019178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4ad3e8969_5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4ad3e8969_5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34ad3e8969_8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34ad3e8969_8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4be71c07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34be71c07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4ad3e8969_8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34ad3e8969_8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4be71c07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4be71c07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db2f808a0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db2f808a0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405441cd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405441cd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4ad3e89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4ad3e89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4ad3e8969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4ad3e8969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439ec0fd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439ec0fd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3350" y="-139375"/>
            <a:ext cx="10101475" cy="52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-173400" y="-197775"/>
            <a:ext cx="10206900" cy="5384100"/>
          </a:xfrm>
          <a:prstGeom prst="rect">
            <a:avLst/>
          </a:prstGeom>
          <a:solidFill>
            <a:srgbClr val="A3F2EC">
              <a:alpha val="70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rot="-958859">
            <a:off x="-1273017" y="33140"/>
            <a:ext cx="13801484" cy="50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 flipH="1" rot="9841153">
            <a:off x="2118119" y="4694650"/>
            <a:ext cx="10406260" cy="1484154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ans KR"/>
              <a:buNone/>
              <a:defRPr b="1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800"/>
              <a:buFont typeface="Noto Sans KR"/>
              <a:buChar char="●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○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■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●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○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■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●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○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400"/>
              <a:buFont typeface="Noto Sans KR"/>
              <a:buChar char="■"/>
              <a:defRPr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1100"/>
            </a:lvl1pPr>
            <a:lvl2pPr lvl="1">
              <a:buNone/>
              <a:defRPr b="1" sz="1100"/>
            </a:lvl2pPr>
            <a:lvl3pPr lvl="2">
              <a:buNone/>
              <a:defRPr b="1" sz="1100"/>
            </a:lvl3pPr>
            <a:lvl4pPr lvl="3">
              <a:buNone/>
              <a:defRPr b="1" sz="1100"/>
            </a:lvl4pPr>
            <a:lvl5pPr lvl="4">
              <a:buNone/>
              <a:defRPr b="1" sz="1100"/>
            </a:lvl5pPr>
            <a:lvl6pPr lvl="5">
              <a:buNone/>
              <a:defRPr b="1" sz="1100"/>
            </a:lvl6pPr>
            <a:lvl7pPr lvl="6">
              <a:buNone/>
              <a:defRPr b="1" sz="1100"/>
            </a:lvl7pPr>
            <a:lvl8pPr lvl="7">
              <a:buNone/>
              <a:defRPr b="1" sz="1100"/>
            </a:lvl8pPr>
            <a:lvl9pPr lvl="8">
              <a:buNone/>
              <a:defRPr b="1"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-3" y="-25075"/>
            <a:ext cx="9144000" cy="169200"/>
          </a:xfrm>
          <a:prstGeom prst="rect">
            <a:avLst/>
          </a:prstGeom>
          <a:solidFill>
            <a:srgbClr val="A1BDB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0" y="4979425"/>
            <a:ext cx="9144000" cy="169200"/>
          </a:xfrm>
          <a:prstGeom prst="rect">
            <a:avLst/>
          </a:prstGeom>
          <a:solidFill>
            <a:srgbClr val="A1BDB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i="0" lang="ko" sz="11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14th QI AI Research-focused Project - Team</a:t>
            </a: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3</a:t>
            </a:r>
            <a:r>
              <a:rPr i="0" lang="ko" sz="11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 1">
  <p:cSld name="TITLE_AND_BODY_1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267200"/>
            <a:ext cx="8520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b="1"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Noto Sans KR"/>
              <a:buChar char="●"/>
              <a:defRPr sz="1700"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○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■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●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○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■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●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○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Font typeface="Noto Sans KR"/>
              <a:buChar char="■"/>
              <a:defRPr sz="1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1100">
                <a:solidFill>
                  <a:schemeClr val="lt1"/>
                </a:solidFill>
              </a:defRPr>
            </a:lvl1pPr>
            <a:lvl2pPr lvl="1">
              <a:buNone/>
              <a:defRPr b="1" sz="1100">
                <a:solidFill>
                  <a:schemeClr val="lt1"/>
                </a:solidFill>
              </a:defRPr>
            </a:lvl2pPr>
            <a:lvl3pPr lvl="2">
              <a:buNone/>
              <a:defRPr b="1" sz="1100">
                <a:solidFill>
                  <a:schemeClr val="lt1"/>
                </a:solidFill>
              </a:defRPr>
            </a:lvl3pPr>
            <a:lvl4pPr lvl="3">
              <a:buNone/>
              <a:defRPr b="1" sz="1100">
                <a:solidFill>
                  <a:schemeClr val="lt1"/>
                </a:solidFill>
              </a:defRPr>
            </a:lvl4pPr>
            <a:lvl5pPr lvl="4">
              <a:buNone/>
              <a:defRPr b="1" sz="1100">
                <a:solidFill>
                  <a:schemeClr val="lt1"/>
                </a:solidFill>
              </a:defRPr>
            </a:lvl5pPr>
            <a:lvl6pPr lvl="5">
              <a:buNone/>
              <a:defRPr b="1" sz="1100">
                <a:solidFill>
                  <a:schemeClr val="lt1"/>
                </a:solidFill>
              </a:defRPr>
            </a:lvl6pPr>
            <a:lvl7pPr lvl="6">
              <a:buNone/>
              <a:defRPr b="1" sz="1100">
                <a:solidFill>
                  <a:schemeClr val="lt1"/>
                </a:solidFill>
              </a:defRPr>
            </a:lvl7pPr>
            <a:lvl8pPr lvl="7">
              <a:buNone/>
              <a:defRPr b="1" sz="1100">
                <a:solidFill>
                  <a:schemeClr val="lt1"/>
                </a:solidFill>
              </a:defRPr>
            </a:lvl8pPr>
            <a:lvl9pPr lvl="8">
              <a:buNone/>
              <a:defRPr b="1"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-3" y="-25075"/>
            <a:ext cx="9144000" cy="169200"/>
          </a:xfrm>
          <a:prstGeom prst="rect">
            <a:avLst/>
          </a:prstGeom>
          <a:solidFill>
            <a:srgbClr val="A1BDB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0" y="4979425"/>
            <a:ext cx="9144000" cy="169200"/>
          </a:xfrm>
          <a:prstGeom prst="rect">
            <a:avLst/>
          </a:prstGeom>
          <a:solidFill>
            <a:srgbClr val="A1BDB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i="0" lang="ko" sz="11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14th QI AI Research-focused Project - Team</a:t>
            </a:r>
            <a:r>
              <a:rPr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3</a:t>
            </a:r>
            <a:r>
              <a:rPr i="0" lang="ko" sz="11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2" name="Google Shape;32;p5"/>
          <p:cNvCxnSpPr/>
          <p:nvPr/>
        </p:nvCxnSpPr>
        <p:spPr>
          <a:xfrm>
            <a:off x="-46300" y="807250"/>
            <a:ext cx="9187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411558" y="1246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3993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Equity in post-HCT Survival Predictions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88525" y="3871675"/>
            <a:ext cx="8520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Group 3 | Final Hackathon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Nahyun Kim,  </a:t>
            </a: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Hanbie</a:t>
            </a:r>
            <a:r>
              <a:rPr lang="ko" sz="1800">
                <a:latin typeface="Noto Sans KR"/>
                <a:ea typeface="Noto Sans KR"/>
                <a:cs typeface="Noto Sans KR"/>
                <a:sym typeface="Noto Sans KR"/>
              </a:rPr>
              <a:t> Ryu, Jimin Kim</a:t>
            </a:r>
            <a:r>
              <a:rPr lang="ko" sz="1800">
                <a:solidFill>
                  <a:srgbClr val="EFEFE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1800">
                <a:solidFill>
                  <a:srgbClr val="EFEFEF"/>
                </a:solidFill>
                <a:latin typeface="Noto Sans KR"/>
                <a:ea typeface="Noto Sans KR"/>
                <a:cs typeface="Noto Sans KR"/>
                <a:sym typeface="Noto Sans KR"/>
              </a:rPr>
              <a:t>Jaegwan</a:t>
            </a:r>
            <a:r>
              <a:rPr lang="ko" sz="1800">
                <a:solidFill>
                  <a:srgbClr val="EFEFEF"/>
                </a:solidFill>
                <a:latin typeface="Noto Sans KR"/>
                <a:ea typeface="Noto Sans KR"/>
                <a:cs typeface="Noto Sans KR"/>
                <a:sym typeface="Noto Sans KR"/>
              </a:rPr>
              <a:t> Cho</a:t>
            </a:r>
            <a:endParaRPr sz="1800">
              <a:solidFill>
                <a:srgbClr val="EFEFE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81725" y="919225"/>
            <a:ext cx="1834084" cy="498641"/>
          </a:xfrm>
          <a:custGeom>
            <a:rect b="b" l="l" r="r" t="t"/>
            <a:pathLst>
              <a:path extrusionOk="0" h="914938" w="3365291">
                <a:moveTo>
                  <a:pt x="0" y="0"/>
                </a:moveTo>
                <a:lnTo>
                  <a:pt x="3365291" y="0"/>
                </a:lnTo>
                <a:lnTo>
                  <a:pt x="3365291" y="914939"/>
                </a:lnTo>
                <a:lnTo>
                  <a:pt x="0" y="91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" name="Google Shape;70;p14"/>
          <p:cNvSpPr/>
          <p:nvPr/>
        </p:nvSpPr>
        <p:spPr>
          <a:xfrm>
            <a:off x="3125920" y="914712"/>
            <a:ext cx="507669" cy="507669"/>
          </a:xfrm>
          <a:custGeom>
            <a:rect b="b" l="l" r="r" t="t"/>
            <a:pathLst>
              <a:path extrusionOk="0" h="906551" w="906551">
                <a:moveTo>
                  <a:pt x="0" y="0"/>
                </a:moveTo>
                <a:lnTo>
                  <a:pt x="906551" y="0"/>
                </a:lnTo>
                <a:lnTo>
                  <a:pt x="906551" y="906552"/>
                </a:lnTo>
                <a:lnTo>
                  <a:pt x="0" y="9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" name="Google Shape;71;p14"/>
          <p:cNvSpPr/>
          <p:nvPr/>
        </p:nvSpPr>
        <p:spPr>
          <a:xfrm>
            <a:off x="2553637" y="914712"/>
            <a:ext cx="507669" cy="507669"/>
          </a:xfrm>
          <a:custGeom>
            <a:rect b="b" l="l" r="r" t="t"/>
            <a:pathLst>
              <a:path extrusionOk="0" h="906551" w="906551">
                <a:moveTo>
                  <a:pt x="0" y="0"/>
                </a:moveTo>
                <a:lnTo>
                  <a:pt x="906552" y="0"/>
                </a:lnTo>
                <a:lnTo>
                  <a:pt x="906552" y="906552"/>
                </a:lnTo>
                <a:lnTo>
                  <a:pt x="0" y="9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" name="Google Shape;72;p14"/>
          <p:cNvSpPr/>
          <p:nvPr/>
        </p:nvSpPr>
        <p:spPr>
          <a:xfrm>
            <a:off x="3548594" y="922836"/>
            <a:ext cx="888058" cy="499533"/>
          </a:xfrm>
          <a:custGeom>
            <a:rect b="b" l="l" r="r" t="t"/>
            <a:pathLst>
              <a:path extrusionOk="0" h="892023" w="1585818">
                <a:moveTo>
                  <a:pt x="0" y="0"/>
                </a:moveTo>
                <a:lnTo>
                  <a:pt x="1585817" y="0"/>
                </a:lnTo>
                <a:lnTo>
                  <a:pt x="1585817" y="892023"/>
                </a:lnTo>
                <a:lnTo>
                  <a:pt x="0" y="892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" name="Google Shape;73;p14"/>
          <p:cNvSpPr txBox="1"/>
          <p:nvPr/>
        </p:nvSpPr>
        <p:spPr>
          <a:xfrm>
            <a:off x="63419" y="72179"/>
            <a:ext cx="6632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14th QI AI Research-focused Project - Team</a:t>
            </a:r>
            <a:r>
              <a:rPr lang="ko" sz="1100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 3</a:t>
            </a:r>
            <a:r>
              <a:rPr i="0" lang="ko" sz="1100" u="none" cap="none" strike="noStrike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764328" y="72175"/>
            <a:ext cx="1315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14th</a:t>
            </a:r>
            <a:r>
              <a:rPr i="0" lang="ko" sz="1100" u="none" cap="none" strike="noStrike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100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Feb</a:t>
            </a:r>
            <a:r>
              <a:rPr i="0" lang="ko" sz="1100" u="none" cap="none" strike="noStrike">
                <a:solidFill>
                  <a:srgbClr val="263035"/>
                </a:solidFill>
                <a:latin typeface="Noto Sans KR"/>
                <a:ea typeface="Noto Sans KR"/>
                <a:cs typeface="Noto Sans KR"/>
                <a:sym typeface="Noto Sans KR"/>
              </a:rPr>
              <a:t> 2025</a:t>
            </a:r>
            <a:endParaRPr sz="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>
            <a:off x="464725" y="3380550"/>
            <a:ext cx="70407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411550" y="1698500"/>
            <a:ext cx="70407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638625" y="907150"/>
            <a:ext cx="75771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2. N/A Unification</a:t>
            </a:r>
            <a:endParaRPr b="1" sz="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Removed redundant feature values  → </a:t>
            </a:r>
            <a:r>
              <a:rPr lang="ko" sz="15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N/A</a:t>
            </a:r>
            <a:endParaRPr sz="15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>
                <a:solidFill>
                  <a:srgbClr val="000000"/>
                </a:solidFill>
              </a:rPr>
              <a:t>Reduced dimensionality </a:t>
            </a:r>
            <a:r>
              <a:rPr lang="ko" sz="1500">
                <a:solidFill>
                  <a:schemeClr val="dk1"/>
                </a:solidFill>
              </a:rPr>
              <a:t>→ </a:t>
            </a:r>
            <a:r>
              <a:rPr lang="ko" sz="1500">
                <a:solidFill>
                  <a:srgbClr val="000000"/>
                </a:solidFill>
              </a:rPr>
              <a:t>better model efficiency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2840600" y="2302500"/>
            <a:ext cx="11133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NULL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2840675" y="2878550"/>
            <a:ext cx="11133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‘Not done’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2840675" y="3454600"/>
            <a:ext cx="11133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‘TBD’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3340775" y="3977525"/>
            <a:ext cx="113100" cy="113100"/>
          </a:xfrm>
          <a:prstGeom prst="rect">
            <a:avLst/>
          </a:prstGeom>
          <a:solidFill>
            <a:srgbClr val="AFAF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3340775" y="4210225"/>
            <a:ext cx="113100" cy="113100"/>
          </a:xfrm>
          <a:prstGeom prst="rect">
            <a:avLst/>
          </a:prstGeom>
          <a:solidFill>
            <a:srgbClr val="AFAF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3340775" y="4442925"/>
            <a:ext cx="113100" cy="113100"/>
          </a:xfrm>
          <a:prstGeom prst="rect">
            <a:avLst/>
          </a:prstGeom>
          <a:solidFill>
            <a:srgbClr val="AFAF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3"/>
          <p:cNvCxnSpPr/>
          <p:nvPr/>
        </p:nvCxnSpPr>
        <p:spPr>
          <a:xfrm>
            <a:off x="4255625" y="2302500"/>
            <a:ext cx="0" cy="231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3"/>
          <p:cNvCxnSpPr/>
          <p:nvPr/>
        </p:nvCxnSpPr>
        <p:spPr>
          <a:xfrm rot="10800000">
            <a:off x="5602625" y="2353675"/>
            <a:ext cx="14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 rot="10800000">
            <a:off x="4110950" y="4613100"/>
            <a:ext cx="14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/>
          <p:nvPr/>
        </p:nvSpPr>
        <p:spPr>
          <a:xfrm>
            <a:off x="4302575" y="3314475"/>
            <a:ext cx="608700" cy="19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AF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5056750" y="3213375"/>
            <a:ext cx="957000" cy="393600"/>
          </a:xfrm>
          <a:prstGeom prst="rect">
            <a:avLst/>
          </a:prstGeom>
          <a:solidFill>
            <a:srgbClr val="E2AF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N/A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2. Dataset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075" y="1078000"/>
            <a:ext cx="3762575" cy="35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2. Dataset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638625" y="907150"/>
            <a:ext cx="4645200" cy="27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3. Sample Selection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Removed Features that can </a:t>
            </a:r>
            <a:r>
              <a:rPr b="1" lang="ko" sz="1300">
                <a:solidFill>
                  <a:schemeClr val="dk1"/>
                </a:solidFill>
              </a:rPr>
              <a:t>be derived from calculations</a:t>
            </a:r>
            <a:r>
              <a:rPr lang="ko" sz="1300">
                <a:solidFill>
                  <a:schemeClr val="dk1"/>
                </a:solidFill>
              </a:rPr>
              <a:t> involving other features, such as ‘hla_nmdp_6’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Removed samples with N/A values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1564100" y="4160925"/>
            <a:ext cx="37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Table 1. List of Features Removed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During the Feature Selection Process </a:t>
            </a:r>
            <a:r>
              <a:rPr b="1" lang="ko" sz="1100">
                <a:solidFill>
                  <a:srgbClr val="222222"/>
                </a:solidFill>
                <a:highlight>
                  <a:srgbClr val="FFFFFF"/>
                </a:highlight>
              </a:rPr>
              <a:t>▶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865425" y="3105150"/>
            <a:ext cx="41115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Competition Objective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Survival Analysis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Model Pipeline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95050" y="2340025"/>
            <a:ext cx="852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Machine Learning</a:t>
            </a:r>
            <a:endParaRPr b="1" sz="35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768900" y="2303250"/>
            <a:ext cx="513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latin typeface="Noto Sans KR"/>
                <a:ea typeface="Noto Sans KR"/>
                <a:cs typeface="Noto Sans KR"/>
                <a:sym typeface="Noto Sans KR"/>
              </a:rPr>
              <a:t>Machine Learning</a:t>
            </a:r>
            <a:endParaRPr b="1" sz="3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1234500" y="3105150"/>
            <a:ext cx="3742500" cy="9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EFS &amp; EFS Time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Target Transformation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Model Training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6232200" y="310500"/>
            <a:ext cx="33828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1" sz="200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7" name="Google Shape;207;p26"/>
          <p:cNvSpPr/>
          <p:nvPr/>
        </p:nvSpPr>
        <p:spPr>
          <a:xfrm flipH="1">
            <a:off x="2993125" y="17478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[A]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8" name="Google Shape;208;p26"/>
          <p:cNvSpPr/>
          <p:nvPr/>
        </p:nvSpPr>
        <p:spPr>
          <a:xfrm flipH="1">
            <a:off x="2993125" y="223185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[B]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9" name="Google Shape;209;p26"/>
          <p:cNvSpPr/>
          <p:nvPr/>
        </p:nvSpPr>
        <p:spPr>
          <a:xfrm flipH="1">
            <a:off x="2993125" y="271587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[C]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0" name="Google Shape;210;p26"/>
          <p:cNvSpPr/>
          <p:nvPr/>
        </p:nvSpPr>
        <p:spPr>
          <a:xfrm flipH="1">
            <a:off x="2993125" y="319990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patient [D] data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1" name="Google Shape;211;p26"/>
          <p:cNvSpPr/>
          <p:nvPr/>
        </p:nvSpPr>
        <p:spPr>
          <a:xfrm flipH="1">
            <a:off x="2993125" y="36839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[E]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2" name="Google Shape;212;p26"/>
          <p:cNvSpPr/>
          <p:nvPr/>
        </p:nvSpPr>
        <p:spPr>
          <a:xfrm rot="5400000">
            <a:off x="4461000" y="2741125"/>
            <a:ext cx="2261700" cy="275100"/>
          </a:xfrm>
          <a:prstGeom prst="rect">
            <a:avLst/>
          </a:prstGeom>
          <a:gradFill>
            <a:gsLst>
              <a:gs pos="0">
                <a:srgbClr val="D0E0E3"/>
              </a:gs>
              <a:gs pos="100000">
                <a:srgbClr val="EA999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5729400" y="1592575"/>
            <a:ext cx="874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AB4C6"/>
                </a:solidFill>
                <a:latin typeface="Roboto Mono"/>
                <a:ea typeface="Roboto Mono"/>
                <a:cs typeface="Roboto Mono"/>
                <a:sym typeface="Roboto Mono"/>
              </a:rPr>
              <a:t>safe</a:t>
            </a:r>
            <a:endParaRPr sz="1600">
              <a:solidFill>
                <a:srgbClr val="5AB4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5757625" y="3705075"/>
            <a:ext cx="1467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high risk</a:t>
            </a:r>
            <a:endParaRPr sz="1600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5" name="Google Shape;215;p26"/>
          <p:cNvCxnSpPr/>
          <p:nvPr/>
        </p:nvCxnSpPr>
        <p:spPr>
          <a:xfrm>
            <a:off x="5376875" y="1791275"/>
            <a:ext cx="0" cy="21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6"/>
          <p:cNvCxnSpPr/>
          <p:nvPr/>
        </p:nvCxnSpPr>
        <p:spPr>
          <a:xfrm>
            <a:off x="2798826" y="2919187"/>
            <a:ext cx="1470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450" y="2805200"/>
            <a:ext cx="258376" cy="2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EFS &amp; EFS Time Data</a:t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450725" y="2258250"/>
            <a:ext cx="0" cy="22338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5" name="Google Shape;225;p27"/>
          <p:cNvGrpSpPr/>
          <p:nvPr/>
        </p:nvGrpSpPr>
        <p:grpSpPr>
          <a:xfrm>
            <a:off x="4797817" y="2190234"/>
            <a:ext cx="3731232" cy="2233882"/>
            <a:chOff x="5466688" y="2011288"/>
            <a:chExt cx="3242576" cy="1960749"/>
          </a:xfrm>
        </p:grpSpPr>
        <p:pic>
          <p:nvPicPr>
            <p:cNvPr id="226" name="Google Shape;226;p27"/>
            <p:cNvPicPr preferRelativeResize="0"/>
            <p:nvPr/>
          </p:nvPicPr>
          <p:blipFill rotWithShape="1">
            <a:blip r:embed="rId3">
              <a:alphaModFix/>
            </a:blip>
            <a:srcRect b="50653" l="0" r="0" t="0"/>
            <a:stretch/>
          </p:blipFill>
          <p:spPr>
            <a:xfrm>
              <a:off x="5466688" y="2011288"/>
              <a:ext cx="3242576" cy="1960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7"/>
            <p:cNvSpPr/>
            <p:nvPr/>
          </p:nvSpPr>
          <p:spPr>
            <a:xfrm>
              <a:off x="7261025" y="3132350"/>
              <a:ext cx="548700" cy="14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7"/>
          <p:cNvSpPr/>
          <p:nvPr/>
        </p:nvSpPr>
        <p:spPr>
          <a:xfrm flipH="1">
            <a:off x="539600" y="2211325"/>
            <a:ext cx="3458700" cy="3528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F4CCCC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A </a:t>
            </a: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EFS = </a:t>
            </a:r>
            <a:r>
              <a:rPr b="1" lang="ko" sz="13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(Dead)	     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/      EFS Time =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30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" name="Google Shape;229;p27"/>
          <p:cNvSpPr/>
          <p:nvPr/>
        </p:nvSpPr>
        <p:spPr>
          <a:xfrm flipH="1">
            <a:off x="539316" y="2695350"/>
            <a:ext cx="3458700" cy="3528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B : 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EFS = </a:t>
            </a: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(Dead)       /       EFS Time =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90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" name="Google Shape;230;p27"/>
          <p:cNvSpPr/>
          <p:nvPr/>
        </p:nvSpPr>
        <p:spPr>
          <a:xfrm flipH="1">
            <a:off x="539316" y="3179375"/>
            <a:ext cx="3458700" cy="3528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EA9999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C : 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EFS = </a:t>
            </a: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(Dead)       /       EFS Time =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" name="Google Shape;231;p27"/>
          <p:cNvSpPr/>
          <p:nvPr/>
        </p:nvSpPr>
        <p:spPr>
          <a:xfrm flipH="1">
            <a:off x="539164" y="3663400"/>
            <a:ext cx="3459000" cy="3528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D0E0E3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 : 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EFS =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(Censored)   /   EFS Time =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200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2" name="Google Shape;232;p27"/>
          <p:cNvSpPr/>
          <p:nvPr/>
        </p:nvSpPr>
        <p:spPr>
          <a:xfrm flipH="1">
            <a:off x="539300" y="4147425"/>
            <a:ext cx="3459000" cy="3528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E : </a:t>
            </a:r>
            <a:r>
              <a:rPr lang="ko" sz="1300">
                <a:latin typeface="Noto Sans KR"/>
                <a:ea typeface="Noto Sans KR"/>
                <a:cs typeface="Noto Sans KR"/>
                <a:sym typeface="Noto Sans KR"/>
              </a:rPr>
              <a:t>EFS 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= </a:t>
            </a: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2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(Censored)  /    EFS Time =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40</a:t>
            </a:r>
            <a:endParaRPr sz="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362950" y="941525"/>
            <a:ext cx="865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EFS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Event Free Survival →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Dead 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/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Censored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362950" y="1431750"/>
            <a:ext cx="454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EFS Time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: Observation time (months)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000" y="3241787"/>
            <a:ext cx="258376" cy="22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7"/>
          <p:cNvCxnSpPr/>
          <p:nvPr/>
        </p:nvCxnSpPr>
        <p:spPr>
          <a:xfrm>
            <a:off x="3681001" y="3375162"/>
            <a:ext cx="1470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7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4702350" y="2075450"/>
            <a:ext cx="210300" cy="35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325" y="1206375"/>
            <a:ext cx="4445850" cy="3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926" y="1206375"/>
            <a:ext cx="3036125" cy="31969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 rot="-5400000">
            <a:off x="51225" y="2527725"/>
            <a:ext cx="6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Count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48" name="Google Shape;248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EFS &amp; EFS Time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Understanding Relative Risk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Some sample pairs are indecisive like </a:t>
            </a:r>
            <a:r>
              <a:rPr b="1" lang="ko">
                <a:solidFill>
                  <a:schemeClr val="dk1"/>
                </a:solidFill>
              </a:rPr>
              <a:t>(</a:t>
            </a:r>
            <a:r>
              <a:rPr b="1" lang="k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, C)</a:t>
            </a:r>
            <a:r>
              <a:rPr b="1" lang="ko">
                <a:solidFill>
                  <a:schemeClr val="dk1"/>
                </a:solidFill>
              </a:rPr>
              <a:t> / (</a:t>
            </a:r>
            <a:r>
              <a:rPr b="1" lang="k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, D</a:t>
            </a:r>
            <a:r>
              <a:rPr b="1" lang="ko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949" y="1784175"/>
            <a:ext cx="5888100" cy="28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/>
          <p:nvPr/>
        </p:nvSpPr>
        <p:spPr>
          <a:xfrm>
            <a:off x="374375" y="1868475"/>
            <a:ext cx="2731200" cy="26466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30"/>
          <p:cNvSpPr/>
          <p:nvPr/>
        </p:nvSpPr>
        <p:spPr>
          <a:xfrm flipH="1">
            <a:off x="691700" y="20589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[A] EFS + EFS Time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30"/>
          <p:cNvSpPr/>
          <p:nvPr/>
        </p:nvSpPr>
        <p:spPr>
          <a:xfrm flipH="1">
            <a:off x="691700" y="254295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[B] EFS + EFS Time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30"/>
          <p:cNvSpPr/>
          <p:nvPr/>
        </p:nvSpPr>
        <p:spPr>
          <a:xfrm flipH="1">
            <a:off x="691700" y="302697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[C] EFS + EFS Time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30"/>
          <p:cNvSpPr/>
          <p:nvPr/>
        </p:nvSpPr>
        <p:spPr>
          <a:xfrm flipH="1">
            <a:off x="691700" y="351100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[D] EFS + EFS Time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30"/>
          <p:cNvSpPr/>
          <p:nvPr/>
        </p:nvSpPr>
        <p:spPr>
          <a:xfrm flipH="1">
            <a:off x="691700" y="39950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[E] EFS + EFS Time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374375" y="1263825"/>
            <a:ext cx="2731200" cy="6045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Roboto Mono"/>
                <a:ea typeface="Roboto Mono"/>
                <a:cs typeface="Roboto Mono"/>
                <a:sym typeface="Roboto Mono"/>
              </a:rPr>
              <a:t>Censored Time-to-Event Data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3474651" y="2185050"/>
            <a:ext cx="2021100" cy="13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5725000" y="1868475"/>
            <a:ext cx="2731200" cy="26466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 flipH="1">
            <a:off x="6042325" y="20589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[A] Risk Score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0"/>
          <p:cNvSpPr/>
          <p:nvPr/>
        </p:nvSpPr>
        <p:spPr>
          <a:xfrm flipH="1">
            <a:off x="6042325" y="254295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[B] Risk Score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4" name="Google Shape;274;p30"/>
          <p:cNvSpPr/>
          <p:nvPr/>
        </p:nvSpPr>
        <p:spPr>
          <a:xfrm flipH="1">
            <a:off x="6042325" y="302697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[C] Risk Score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30"/>
          <p:cNvSpPr/>
          <p:nvPr/>
        </p:nvSpPr>
        <p:spPr>
          <a:xfrm flipH="1">
            <a:off x="6042325" y="351100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[D] Risk Score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30"/>
          <p:cNvSpPr/>
          <p:nvPr/>
        </p:nvSpPr>
        <p:spPr>
          <a:xfrm flipH="1">
            <a:off x="6042325" y="39950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[E] Risk Score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5725000" y="1263825"/>
            <a:ext cx="2731200" cy="604500"/>
          </a:xfrm>
          <a:prstGeom prst="rect">
            <a:avLst/>
          </a:prstGeom>
          <a:noFill/>
          <a:ln cap="flat" cmpd="sng" w="19050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Roboto Mono"/>
                <a:ea typeface="Roboto Mono"/>
                <a:cs typeface="Roboto Mono"/>
                <a:sym typeface="Roboto Mono"/>
              </a:rPr>
              <a:t>Risk Scores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750" y="2605362"/>
            <a:ext cx="258376" cy="227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0"/>
          <p:cNvCxnSpPr>
            <a:endCxn id="278" idx="1"/>
          </p:cNvCxnSpPr>
          <p:nvPr/>
        </p:nvCxnSpPr>
        <p:spPr>
          <a:xfrm>
            <a:off x="8321250" y="2719350"/>
            <a:ext cx="1755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0"/>
          <p:cNvSpPr/>
          <p:nvPr/>
        </p:nvSpPr>
        <p:spPr>
          <a:xfrm>
            <a:off x="3192925" y="3567300"/>
            <a:ext cx="23157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Transform targets to quantitative </a:t>
            </a: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Risk Scores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1" name="Google Shape;281;p30"/>
          <p:cNvSpPr/>
          <p:nvPr/>
        </p:nvSpPr>
        <p:spPr>
          <a:xfrm flipH="1">
            <a:off x="2866100" y="2058925"/>
            <a:ext cx="839400" cy="3528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...?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2" name="Google Shape;282;p30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EFS &amp; EFS Time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 rotWithShape="1">
          <a:blip r:embed="rId3">
            <a:alphaModFix/>
          </a:blip>
          <a:srcRect b="51756" l="0" r="0" t="0"/>
          <a:stretch/>
        </p:blipFill>
        <p:spPr>
          <a:xfrm>
            <a:off x="824300" y="1369600"/>
            <a:ext cx="2749672" cy="16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311700" y="292625"/>
            <a:ext cx="67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Target Transformation</a:t>
            </a:r>
            <a:endParaRPr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336875" y="770625"/>
            <a:ext cx="72048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(1) Kaplan-Meier Target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413" y="1265300"/>
            <a:ext cx="2653487" cy="6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4571999" y="1899575"/>
            <a:ext cx="44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risk score starts at 1 and approximates to 0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cumulative product when an event occurs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95" name="Google Shape;295;p31"/>
          <p:cNvCxnSpPr/>
          <p:nvPr/>
        </p:nvCxnSpPr>
        <p:spPr>
          <a:xfrm flipH="1">
            <a:off x="4191325" y="1450900"/>
            <a:ext cx="17400" cy="31614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31"/>
          <p:cNvPicPr preferRelativeResize="0"/>
          <p:nvPr/>
        </p:nvPicPr>
        <p:blipFill rotWithShape="1">
          <a:blip r:embed="rId5">
            <a:alphaModFix/>
          </a:blip>
          <a:srcRect b="0" l="0" r="7680" t="7338"/>
          <a:stretch/>
        </p:blipFill>
        <p:spPr>
          <a:xfrm>
            <a:off x="4622650" y="2680300"/>
            <a:ext cx="3926001" cy="22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1606825" y="1342725"/>
            <a:ext cx="1528200" cy="1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612300" y="1342725"/>
            <a:ext cx="356700" cy="1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756125" y="1265300"/>
            <a:ext cx="1720500" cy="13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A. Time-to-event profile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681875" y="3159925"/>
            <a:ext cx="356700" cy="1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1783800" y="3159925"/>
            <a:ext cx="1528200" cy="1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756125" y="3115625"/>
            <a:ext cx="2167500" cy="13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B</a:t>
            </a: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. Kaplan-Meier Survival Curve 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55255"/>
          <a:stretch/>
        </p:blipFill>
        <p:spPr>
          <a:xfrm>
            <a:off x="589525" y="3375325"/>
            <a:ext cx="2785227" cy="152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b="50377" l="0" r="0" t="0"/>
          <a:stretch/>
        </p:blipFill>
        <p:spPr>
          <a:xfrm>
            <a:off x="824300" y="1445800"/>
            <a:ext cx="2883075" cy="17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311" name="Google Shape;311;p32"/>
          <p:cNvSpPr txBox="1"/>
          <p:nvPr>
            <p:ph type="title"/>
          </p:nvPr>
        </p:nvSpPr>
        <p:spPr>
          <a:xfrm>
            <a:off x="311700" y="292625"/>
            <a:ext cx="67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Target Transformation</a:t>
            </a:r>
            <a:endParaRPr/>
          </a:p>
        </p:txBody>
      </p:sp>
      <p:sp>
        <p:nvSpPr>
          <p:cNvPr id="312" name="Google Shape;312;p32"/>
          <p:cNvSpPr txBox="1"/>
          <p:nvPr>
            <p:ph idx="1" type="body"/>
          </p:nvPr>
        </p:nvSpPr>
        <p:spPr>
          <a:xfrm>
            <a:off x="336875" y="770625"/>
            <a:ext cx="72048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(2) </a:t>
            </a:r>
            <a:r>
              <a:rPr b="1" lang="ko" sz="1700">
                <a:solidFill>
                  <a:schemeClr val="dk1"/>
                </a:solidFill>
                <a:latin typeface="한양신명조"/>
                <a:ea typeface="한양신명조"/>
                <a:cs typeface="한양신명조"/>
                <a:sym typeface="한양신명조"/>
              </a:rPr>
              <a:t>Nelson-Aalen</a:t>
            </a:r>
            <a:r>
              <a:rPr b="1" lang="ko" sz="1700">
                <a:solidFill>
                  <a:schemeClr val="dk1"/>
                </a:solidFill>
              </a:rPr>
              <a:t> Target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191325" y="1937550"/>
            <a:ext cx="482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The risk score is simply the negative of the Nelson-Aalen hazard function value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People whose EFS = 0 has </a:t>
            </a:r>
            <a:r>
              <a:rPr b="1" lang="ko" sz="1200">
                <a:solidFill>
                  <a:schemeClr val="dk1"/>
                </a:solidFill>
              </a:rPr>
              <a:t>less risk score</a:t>
            </a:r>
            <a:r>
              <a:rPr lang="ko" sz="1200">
                <a:solidFill>
                  <a:schemeClr val="dk1"/>
                </a:solidFill>
              </a:rPr>
              <a:t> than people whose EFS =1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14" name="Google Shape;314;p32"/>
          <p:cNvCxnSpPr/>
          <p:nvPr/>
        </p:nvCxnSpPr>
        <p:spPr>
          <a:xfrm flipH="1">
            <a:off x="4191325" y="1450900"/>
            <a:ext cx="17400" cy="31614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237" y="3030611"/>
            <a:ext cx="3310651" cy="186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5">
            <a:alphaModFix/>
          </a:blip>
          <a:srcRect b="16462" l="0" r="0" t="13065"/>
          <a:stretch/>
        </p:blipFill>
        <p:spPr>
          <a:xfrm>
            <a:off x="5317225" y="1189112"/>
            <a:ext cx="2362200" cy="78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 b="0" l="0" r="0" t="7441"/>
          <a:stretch/>
        </p:blipFill>
        <p:spPr>
          <a:xfrm>
            <a:off x="871975" y="3353075"/>
            <a:ext cx="2330526" cy="15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/>
          <p:nvPr/>
        </p:nvSpPr>
        <p:spPr>
          <a:xfrm>
            <a:off x="756125" y="3191825"/>
            <a:ext cx="2815800" cy="13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B. Nelson-Aalen Cumulative Hazard Curve 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756125" y="1265300"/>
            <a:ext cx="1720500" cy="13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oto Sans KR"/>
                <a:ea typeface="Noto Sans KR"/>
                <a:cs typeface="Noto Sans KR"/>
                <a:sym typeface="Noto Sans KR"/>
              </a:rPr>
              <a:t>A. Time-to-event profile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691525" y="1685875"/>
            <a:ext cx="51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/>
              <a:t>Introduction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/>
              <a:t>Dataset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/>
              <a:t>Machine Learning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/>
              <a:t>Model </a:t>
            </a:r>
            <a:r>
              <a:rPr lang="ko" sz="1900"/>
              <a:t>Evaluation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/>
              <a:t>Conclusion</a:t>
            </a:r>
            <a:endParaRPr sz="1900"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0" y="1976038"/>
            <a:ext cx="2928900" cy="146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326" name="Google Shape;326;p33"/>
          <p:cNvSpPr txBox="1"/>
          <p:nvPr>
            <p:ph type="title"/>
          </p:nvPr>
        </p:nvSpPr>
        <p:spPr>
          <a:xfrm>
            <a:off x="311700" y="292625"/>
            <a:ext cx="67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Target Transformation</a:t>
            </a:r>
            <a:endParaRPr/>
          </a:p>
        </p:txBody>
      </p:sp>
      <p:sp>
        <p:nvSpPr>
          <p:cNvPr id="327" name="Google Shape;327;p33"/>
          <p:cNvSpPr txBox="1"/>
          <p:nvPr>
            <p:ph idx="1" type="body"/>
          </p:nvPr>
        </p:nvSpPr>
        <p:spPr>
          <a:xfrm>
            <a:off x="336875" y="770625"/>
            <a:ext cx="720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(3) Rank-based Target</a:t>
            </a:r>
            <a:endParaRPr b="1" sz="1700">
              <a:solidFill>
                <a:schemeClr val="dk1"/>
              </a:solidFill>
            </a:endParaRPr>
          </a:p>
        </p:txBody>
      </p:sp>
      <p:cxnSp>
        <p:nvCxnSpPr>
          <p:cNvPr id="328" name="Google Shape;328;p33"/>
          <p:cNvCxnSpPr/>
          <p:nvPr/>
        </p:nvCxnSpPr>
        <p:spPr>
          <a:xfrm flipH="1">
            <a:off x="4191325" y="1450900"/>
            <a:ext cx="17400" cy="31614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3"/>
          <p:cNvSpPr/>
          <p:nvPr/>
        </p:nvSpPr>
        <p:spPr>
          <a:xfrm>
            <a:off x="612300" y="1342725"/>
            <a:ext cx="356700" cy="1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30" name="Google Shape;330;p33"/>
          <p:cNvGraphicFramePr/>
          <p:nvPr/>
        </p:nvGraphicFramePr>
        <p:xfrm>
          <a:off x="796200" y="218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{31DCA3B8-352C-4716-9218-8793D8C2992A}</a:tableStyleId>
              </a:tblPr>
              <a:tblGrid>
                <a:gridCol w="2783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Algorithm 1 </a:t>
                      </a:r>
                      <a:r>
                        <a:rPr lang="ko" sz="9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Chris Deotte’s Transform, MLP Baseline</a:t>
                      </a:r>
                      <a:endParaRPr sz="9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INPUT: 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- EFS_time: List of event times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- EFS: List of event indicators (1 = event, 0 = censored)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OUTPUT: 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- risk_scores: Transformed risk scores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1. Shift censored EFS_time: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FOR i WHERE EFS[i] == 0: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    EFS_time[i] += MAX(EFS_time WHERE EFS == 1)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                                 - MIN(EFS_time WHERE EFS == 0)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2. Rank EFS_time: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ranks = RANK(EFS_time)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3. Offset censored ranks: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FOR i WHERE EFS[i] == 0: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    ranks[i] += 2 * LENGTH(EFS_time)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4. Transform ranks: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risk_scores = - LOG(ranks / MAX(ranks))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                                + MEAN(LOG(ranks / MAX(ranks)))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RETURN risk_scores</a:t>
                      </a:r>
                      <a:endParaRPr sz="900">
                        <a:latin typeface="한양신명조"/>
                        <a:ea typeface="한양신명조"/>
                        <a:cs typeface="한양신명조"/>
                        <a:sym typeface="한양신명조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8011" r="9819" t="6959"/>
          <a:stretch/>
        </p:blipFill>
        <p:spPr>
          <a:xfrm>
            <a:off x="926425" y="1261850"/>
            <a:ext cx="742100" cy="8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50" y="1685675"/>
            <a:ext cx="570798" cy="42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 rotWithShape="1">
          <a:blip r:embed="rId5">
            <a:alphaModFix/>
          </a:blip>
          <a:srcRect b="22960" l="0" r="0" t="26026"/>
          <a:stretch/>
        </p:blipFill>
        <p:spPr>
          <a:xfrm>
            <a:off x="2500775" y="1816600"/>
            <a:ext cx="1008374" cy="2893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p33"/>
          <p:cNvGraphicFramePr/>
          <p:nvPr/>
        </p:nvGraphicFramePr>
        <p:xfrm>
          <a:off x="1805725" y="1261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{27923BF1-B841-450D-B01A-3525FB8E01E8}</a:tableStyleId>
              </a:tblPr>
              <a:tblGrid>
                <a:gridCol w="1460575"/>
              </a:tblGrid>
              <a:tr h="26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Dr. Chris Deotte</a:t>
                      </a:r>
                      <a:endParaRPr sz="12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5" name="Google Shape;3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08325"/>
            <a:ext cx="4136575" cy="228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8067" y="3344583"/>
            <a:ext cx="3183747" cy="1523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3"/>
          <p:cNvCxnSpPr/>
          <p:nvPr/>
        </p:nvCxnSpPr>
        <p:spPr>
          <a:xfrm rot="10800000">
            <a:off x="5263874" y="3054427"/>
            <a:ext cx="873600" cy="33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6237984" y="3034627"/>
            <a:ext cx="688500" cy="35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0038" y="3194647"/>
            <a:ext cx="272436" cy="23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1206815" y="808487"/>
            <a:ext cx="6730371" cy="3110430"/>
            <a:chOff x="3456175" y="245100"/>
            <a:chExt cx="5376125" cy="2554768"/>
          </a:xfrm>
        </p:grpSpPr>
        <p:pic>
          <p:nvPicPr>
            <p:cNvPr id="345" name="Google Shape;345;p34"/>
            <p:cNvPicPr preferRelativeResize="0"/>
            <p:nvPr/>
          </p:nvPicPr>
          <p:blipFill rotWithShape="1">
            <a:blip r:embed="rId3">
              <a:alphaModFix/>
            </a:blip>
            <a:srcRect b="50000" l="0" r="0" t="0"/>
            <a:stretch/>
          </p:blipFill>
          <p:spPr>
            <a:xfrm>
              <a:off x="3456175" y="245100"/>
              <a:ext cx="5376125" cy="232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34"/>
            <p:cNvSpPr txBox="1"/>
            <p:nvPr/>
          </p:nvSpPr>
          <p:spPr>
            <a:xfrm>
              <a:off x="5798054" y="2509168"/>
              <a:ext cx="669600" cy="2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C-index</a:t>
              </a:r>
              <a:endParaRPr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47" name="Google Shape;3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2017000" y="4079875"/>
            <a:ext cx="5099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Put the transformed data into the regression model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Random Forest w/ 5-fold Cross Validation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3255150" y="1442625"/>
            <a:ext cx="3060900" cy="168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Training</a:t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652250" y="760175"/>
            <a:ext cx="417000" cy="32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5"/>
          <p:cNvGrpSpPr/>
          <p:nvPr/>
        </p:nvGrpSpPr>
        <p:grpSpPr>
          <a:xfrm>
            <a:off x="1206815" y="808487"/>
            <a:ext cx="6730371" cy="3110430"/>
            <a:chOff x="3456175" y="245100"/>
            <a:chExt cx="5376125" cy="2554768"/>
          </a:xfrm>
        </p:grpSpPr>
        <p:pic>
          <p:nvPicPr>
            <p:cNvPr id="358" name="Google Shape;358;p35"/>
            <p:cNvPicPr preferRelativeResize="0"/>
            <p:nvPr/>
          </p:nvPicPr>
          <p:blipFill rotWithShape="1">
            <a:blip r:embed="rId3">
              <a:alphaModFix/>
            </a:blip>
            <a:srcRect b="50000" l="0" r="0" t="0"/>
            <a:stretch/>
          </p:blipFill>
          <p:spPr>
            <a:xfrm>
              <a:off x="3456175" y="245100"/>
              <a:ext cx="5376125" cy="232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5"/>
            <p:cNvSpPr txBox="1"/>
            <p:nvPr/>
          </p:nvSpPr>
          <p:spPr>
            <a:xfrm>
              <a:off x="5798054" y="2509168"/>
              <a:ext cx="669600" cy="2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C-index</a:t>
              </a:r>
              <a:endParaRPr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60" name="Google Shape;36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1788400" y="3927475"/>
            <a:ext cx="65313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To m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ake predictions</a:t>
            </a:r>
            <a:endParaRPr b="1"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EFS, EFS time </a:t>
            </a:r>
            <a:r>
              <a:rPr lang="ko" sz="13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are not given for input data</a:t>
            </a:r>
            <a:endParaRPr sz="13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Evaluate 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RMSE 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between Target risk scores and Predicted risk scores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3251200" y="1414875"/>
            <a:ext cx="4554000" cy="174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/>
          <p:nvPr/>
        </p:nvSpPr>
        <p:spPr>
          <a:xfrm>
            <a:off x="5652250" y="760175"/>
            <a:ext cx="417000" cy="32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5"/>
          <p:cNvSpPr txBox="1"/>
          <p:nvPr>
            <p:ph type="title"/>
          </p:nvPr>
        </p:nvSpPr>
        <p:spPr>
          <a:xfrm>
            <a:off x="311700" y="292625"/>
            <a:ext cx="43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Make Predictions</a:t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>
            <a:off x="5167150" y="865325"/>
            <a:ext cx="6354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00" y="862550"/>
            <a:ext cx="8060052" cy="22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Modeling  - Random Fores</a:t>
            </a:r>
            <a:r>
              <a:rPr lang="ko"/>
              <a:t>t</a:t>
            </a:r>
            <a:endParaRPr/>
          </a:p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74" name="Google Shape;374;p36"/>
          <p:cNvGrpSpPr/>
          <p:nvPr/>
        </p:nvGrpSpPr>
        <p:grpSpPr>
          <a:xfrm>
            <a:off x="262325" y="3064175"/>
            <a:ext cx="3509676" cy="1914444"/>
            <a:chOff x="311700" y="3007725"/>
            <a:chExt cx="3509676" cy="1914444"/>
          </a:xfrm>
        </p:grpSpPr>
        <p:pic>
          <p:nvPicPr>
            <p:cNvPr id="375" name="Google Shape;375;p36"/>
            <p:cNvPicPr preferRelativeResize="0"/>
            <p:nvPr/>
          </p:nvPicPr>
          <p:blipFill rotWithShape="1">
            <a:blip r:embed="rId4">
              <a:alphaModFix/>
            </a:blip>
            <a:srcRect b="59913" l="0" r="0" t="0"/>
            <a:stretch/>
          </p:blipFill>
          <p:spPr>
            <a:xfrm>
              <a:off x="311700" y="3007725"/>
              <a:ext cx="3509676" cy="1371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6"/>
            <p:cNvPicPr preferRelativeResize="0"/>
            <p:nvPr/>
          </p:nvPicPr>
          <p:blipFill rotWithShape="1">
            <a:blip r:embed="rId4">
              <a:alphaModFix/>
            </a:blip>
            <a:srcRect b="10745" l="0" r="0" t="71531"/>
            <a:stretch/>
          </p:blipFill>
          <p:spPr>
            <a:xfrm>
              <a:off x="311700" y="4315800"/>
              <a:ext cx="3509676" cy="606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6"/>
            <p:cNvSpPr/>
            <p:nvPr/>
          </p:nvSpPr>
          <p:spPr>
            <a:xfrm>
              <a:off x="375850" y="3825650"/>
              <a:ext cx="705600" cy="324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1116725" y="4497621"/>
              <a:ext cx="776100" cy="165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/>
          <p:nvPr/>
        </p:nvSpPr>
        <p:spPr>
          <a:xfrm>
            <a:off x="710200" y="1178100"/>
            <a:ext cx="1052700" cy="63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"/>
          <p:cNvSpPr txBox="1"/>
          <p:nvPr/>
        </p:nvSpPr>
        <p:spPr>
          <a:xfrm>
            <a:off x="4060575" y="3586900"/>
            <a:ext cx="4931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5-fold Cross Validation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Separately operated by targets (KM/NA/Rank)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1" name="Google Shape;381;p36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3. Machine Learning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/>
          <p:nvPr/>
        </p:nvSpPr>
        <p:spPr>
          <a:xfrm>
            <a:off x="865425" y="3257550"/>
            <a:ext cx="41115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Competition Objective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Survival Analysis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Model Pipeline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87" name="Google Shape;387;p37"/>
          <p:cNvSpPr txBox="1"/>
          <p:nvPr>
            <p:ph type="title"/>
          </p:nvPr>
        </p:nvSpPr>
        <p:spPr>
          <a:xfrm>
            <a:off x="795050" y="2340025"/>
            <a:ext cx="852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Model Evaluation</a:t>
            </a:r>
            <a:endParaRPr b="1" sz="35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8" name="Google Shape;388;p37"/>
          <p:cNvSpPr txBox="1"/>
          <p:nvPr>
            <p:ph type="title"/>
          </p:nvPr>
        </p:nvSpPr>
        <p:spPr>
          <a:xfrm>
            <a:off x="768900" y="2303250"/>
            <a:ext cx="513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latin typeface="Noto Sans KR"/>
                <a:ea typeface="Noto Sans KR"/>
                <a:cs typeface="Noto Sans KR"/>
                <a:sym typeface="Noto Sans KR"/>
              </a:rPr>
              <a:t>Model Evaluation</a:t>
            </a:r>
            <a:endParaRPr b="1" sz="3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9" name="Google Shape;3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1234500" y="3257550"/>
            <a:ext cx="3742500" cy="9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C-index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Performance Evaluation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Model Pipeline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6232200" y="310500"/>
            <a:ext cx="33828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1" sz="200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8"/>
          <p:cNvGrpSpPr/>
          <p:nvPr/>
        </p:nvGrpSpPr>
        <p:grpSpPr>
          <a:xfrm>
            <a:off x="1206815" y="808487"/>
            <a:ext cx="6730371" cy="3110430"/>
            <a:chOff x="3456175" y="245100"/>
            <a:chExt cx="5376125" cy="2554768"/>
          </a:xfrm>
        </p:grpSpPr>
        <p:pic>
          <p:nvPicPr>
            <p:cNvPr id="397" name="Google Shape;397;p38"/>
            <p:cNvPicPr preferRelativeResize="0"/>
            <p:nvPr/>
          </p:nvPicPr>
          <p:blipFill rotWithShape="1">
            <a:blip r:embed="rId3">
              <a:alphaModFix/>
            </a:blip>
            <a:srcRect b="50000" l="0" r="0" t="0"/>
            <a:stretch/>
          </p:blipFill>
          <p:spPr>
            <a:xfrm>
              <a:off x="3456175" y="245100"/>
              <a:ext cx="5376125" cy="232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38"/>
            <p:cNvSpPr txBox="1"/>
            <p:nvPr/>
          </p:nvSpPr>
          <p:spPr>
            <a:xfrm>
              <a:off x="5798054" y="2509168"/>
              <a:ext cx="669600" cy="2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C-index</a:t>
              </a:r>
              <a:endParaRPr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1636000" y="4003675"/>
            <a:ext cx="6531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For 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odel evaluating</a:t>
            </a:r>
            <a:endParaRPr b="1"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Using 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EFS, EFS time from the original data, evaluate w/ C-index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1259050" y="1412750"/>
            <a:ext cx="1138500" cy="178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6721350" y="1412750"/>
            <a:ext cx="1138500" cy="178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3589275" y="3272725"/>
            <a:ext cx="1819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Evaluating</a:t>
            </a: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5652250" y="760175"/>
            <a:ext cx="417000" cy="32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4. Model Evaluation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Performance Evaluation - Concordance Index</a:t>
            </a:r>
            <a:endParaRPr/>
          </a:p>
        </p:txBody>
      </p:sp>
      <p:sp>
        <p:nvSpPr>
          <p:cNvPr id="412" name="Google Shape;4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518325" y="2448800"/>
            <a:ext cx="3338700" cy="19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414" name="Google Shape;414;p39"/>
          <p:cNvGraphicFramePr/>
          <p:nvPr/>
        </p:nvGraphicFramePr>
        <p:xfrm>
          <a:off x="4655125" y="206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{CE5115E1-9820-4D16-9BC8-252D7A26DFDB}</a:tableStyleId>
              </a:tblPr>
              <a:tblGrid>
                <a:gridCol w="382850"/>
                <a:gridCol w="451950"/>
                <a:gridCol w="763300"/>
              </a:tblGrid>
              <a:tr h="3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EFS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EFS Time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B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5" name="Google Shape;415;p39"/>
          <p:cNvGraphicFramePr/>
          <p:nvPr/>
        </p:nvGraphicFramePr>
        <p:xfrm>
          <a:off x="6458575" y="206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{CE5115E1-9820-4D16-9BC8-252D7A26DFDB}</a:tableStyleId>
              </a:tblPr>
              <a:tblGrid>
                <a:gridCol w="382850"/>
                <a:gridCol w="515525"/>
              </a:tblGrid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Risk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B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6" name="Google Shape;416;p39"/>
          <p:cNvCxnSpPr/>
          <p:nvPr/>
        </p:nvCxnSpPr>
        <p:spPr>
          <a:xfrm flipH="1" rot="10800000">
            <a:off x="4925900" y="2941875"/>
            <a:ext cx="1564200" cy="371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9"/>
          <p:cNvCxnSpPr/>
          <p:nvPr/>
        </p:nvCxnSpPr>
        <p:spPr>
          <a:xfrm>
            <a:off x="4925900" y="2940325"/>
            <a:ext cx="1564200" cy="34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9"/>
          <p:cNvCxnSpPr/>
          <p:nvPr/>
        </p:nvCxnSpPr>
        <p:spPr>
          <a:xfrm>
            <a:off x="4925900" y="3985075"/>
            <a:ext cx="1584300" cy="741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9"/>
          <p:cNvCxnSpPr/>
          <p:nvPr/>
        </p:nvCxnSpPr>
        <p:spPr>
          <a:xfrm flipH="1" rot="10800000">
            <a:off x="4944350" y="4001575"/>
            <a:ext cx="1555800" cy="678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39"/>
          <p:cNvSpPr txBox="1"/>
          <p:nvPr/>
        </p:nvSpPr>
        <p:spPr>
          <a:xfrm>
            <a:off x="4655125" y="163295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3C78D8"/>
                </a:solidFill>
                <a:latin typeface="Noto Sans KR"/>
                <a:ea typeface="Noto Sans KR"/>
                <a:cs typeface="Noto Sans KR"/>
                <a:sym typeface="Noto Sans KR"/>
              </a:rPr>
              <a:t>Ground Truth</a:t>
            </a:r>
            <a:endParaRPr b="1" sz="1600">
              <a:solidFill>
                <a:srgbClr val="3C78D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6108713" y="1632950"/>
            <a:ext cx="15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E06666"/>
                </a:solidFill>
                <a:latin typeface="Noto Sans KR"/>
                <a:ea typeface="Noto Sans KR"/>
                <a:cs typeface="Noto Sans KR"/>
                <a:sym typeface="Noto Sans KR"/>
              </a:rPr>
              <a:t>Predictions</a:t>
            </a:r>
            <a:endParaRPr b="1" sz="1600">
              <a:solidFill>
                <a:srgbClr val="E0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7486100" y="3630175"/>
            <a:ext cx="168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C-index: </a:t>
            </a:r>
            <a:r>
              <a:rPr b="1" lang="ko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0.867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11" y="2643723"/>
            <a:ext cx="2873326" cy="7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50" y="3544374"/>
            <a:ext cx="3182036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 txBox="1"/>
          <p:nvPr/>
        </p:nvSpPr>
        <p:spPr>
          <a:xfrm>
            <a:off x="136075" y="825725"/>
            <a:ext cx="956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metric used in 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survival analysis 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to measure how well model predicts 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relative risk</a:t>
            </a:r>
            <a:endParaRPr b="1"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evaluates the agreement between </a:t>
            </a:r>
            <a:r>
              <a:rPr b="1" lang="ko" sz="1300">
                <a:solidFill>
                  <a:srgbClr val="3C78D8"/>
                </a:solidFill>
                <a:latin typeface="Noto Sans KR"/>
                <a:ea typeface="Noto Sans KR"/>
                <a:cs typeface="Noto Sans KR"/>
                <a:sym typeface="Noto Sans KR"/>
              </a:rPr>
              <a:t>event order (GT)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and the </a:t>
            </a:r>
            <a:r>
              <a:rPr b="1"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order of </a:t>
            </a:r>
            <a:r>
              <a:rPr b="1" lang="ko" sz="1300">
                <a:solidFill>
                  <a:srgbClr val="E06666"/>
                </a:solidFill>
                <a:latin typeface="Noto Sans KR"/>
                <a:ea typeface="Noto Sans KR"/>
                <a:cs typeface="Noto Sans KR"/>
                <a:sym typeface="Noto Sans KR"/>
              </a:rPr>
              <a:t>model's risk score (Predictions)</a:t>
            </a: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491550" y="2063850"/>
            <a:ext cx="26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Harrell’s C (Harrell, et al., 1982)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27" name="Google Shape;427;p39"/>
          <p:cNvCxnSpPr/>
          <p:nvPr/>
        </p:nvCxnSpPr>
        <p:spPr>
          <a:xfrm flipH="1">
            <a:off x="4211800" y="2077650"/>
            <a:ext cx="12000" cy="25803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675" y="435849"/>
            <a:ext cx="4788651" cy="4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Performance Evaluation</a:t>
            </a:r>
            <a:endParaRPr/>
          </a:p>
        </p:txBody>
      </p:sp>
      <p:sp>
        <p:nvSpPr>
          <p:cNvPr id="439" name="Google Shape;4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229100" y="3825025"/>
            <a:ext cx="672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KR"/>
              <a:buChar char="-"/>
            </a:pP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Best performance: </a:t>
            </a:r>
            <a:r>
              <a:rPr b="1"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RF + Rank-based transform</a:t>
            </a:r>
            <a:endParaRPr b="1"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KR"/>
              <a:buChar char="-"/>
            </a:pP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Note) RMSE units differ by target transformations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350" y="1578425"/>
            <a:ext cx="5120025" cy="19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1"/>
          <p:cNvSpPr txBox="1"/>
          <p:nvPr>
            <p:ph type="title"/>
          </p:nvPr>
        </p:nvSpPr>
        <p:spPr>
          <a:xfrm>
            <a:off x="5112150" y="292625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4. Model Evaluation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311700" y="761675"/>
            <a:ext cx="404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with </a:t>
            </a:r>
            <a:r>
              <a:rPr b="1"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RMSE, C-index</a:t>
            </a:r>
            <a:endParaRPr b="1" sz="20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/>
          <p:nvPr/>
        </p:nvSpPr>
        <p:spPr>
          <a:xfrm flipH="1">
            <a:off x="6469350" y="2150900"/>
            <a:ext cx="1544100" cy="21435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latin typeface="Roboto Mono Medium"/>
                <a:ea typeface="Roboto Mono Medium"/>
                <a:cs typeface="Roboto Mono Medium"/>
                <a:sym typeface="Roboto Mono Medium"/>
              </a:rPr>
              <a:t>SFD</a:t>
            </a:r>
            <a:endParaRPr sz="4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 Mono Medium"/>
                <a:ea typeface="Roboto Mono Medium"/>
                <a:cs typeface="Roboto Mono Medium"/>
                <a:sym typeface="Roboto Mono Medium"/>
              </a:rPr>
              <a:t>Selected Feature Dataset</a:t>
            </a:r>
            <a:endParaRPr sz="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49" name="Google Shape;449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 Importance</a:t>
            </a:r>
            <a:endParaRPr/>
          </a:p>
        </p:txBody>
      </p:sp>
      <p:sp>
        <p:nvSpPr>
          <p:cNvPr id="450" name="Google Shape;4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1" y="1766125"/>
            <a:ext cx="4557975" cy="27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 txBox="1"/>
          <p:nvPr>
            <p:ph idx="1" type="body"/>
          </p:nvPr>
        </p:nvSpPr>
        <p:spPr>
          <a:xfrm>
            <a:off x="311700" y="1152475"/>
            <a:ext cx="85206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Select top 10 features by importance (in optimal RFs) ⇒ Size reduced to </a:t>
            </a:r>
            <a:r>
              <a:rPr b="1" lang="ko">
                <a:solidFill>
                  <a:srgbClr val="3C78D8"/>
                </a:solidFill>
              </a:rPr>
              <a:t>25%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453" name="Google Shape;453;p42"/>
          <p:cNvSpPr/>
          <p:nvPr/>
        </p:nvSpPr>
        <p:spPr>
          <a:xfrm>
            <a:off x="5587000" y="2645300"/>
            <a:ext cx="753300" cy="10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/>
          <p:nvPr/>
        </p:nvSpPr>
        <p:spPr>
          <a:xfrm flipH="1">
            <a:off x="6545550" y="2074700"/>
            <a:ext cx="1544100" cy="2143500"/>
          </a:xfrm>
          <a:prstGeom prst="snip1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latin typeface="Roboto Mono Medium"/>
                <a:ea typeface="Roboto Mono Medium"/>
                <a:cs typeface="Roboto Mono Medium"/>
                <a:sym typeface="Roboto Mono Medium"/>
              </a:rPr>
              <a:t>SFD</a:t>
            </a:r>
            <a:endParaRPr sz="4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 Mono Medium"/>
                <a:ea typeface="Roboto Mono Medium"/>
                <a:cs typeface="Roboto Mono Medium"/>
                <a:sym typeface="Roboto Mono Medium"/>
              </a:rPr>
              <a:t>Selected Feature Dataset</a:t>
            </a:r>
            <a:endParaRPr sz="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55" name="Google Shape;455;p42"/>
          <p:cNvSpPr txBox="1"/>
          <p:nvPr>
            <p:ph type="title"/>
          </p:nvPr>
        </p:nvSpPr>
        <p:spPr>
          <a:xfrm>
            <a:off x="5112150" y="292625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4. Model Evaluation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795050" y="2340025"/>
            <a:ext cx="852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</a:t>
            </a:r>
            <a:endParaRPr b="1" sz="35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68900" y="2303250"/>
            <a:ext cx="32862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latin typeface="Noto Sans KR"/>
                <a:ea typeface="Noto Sans KR"/>
                <a:cs typeface="Noto Sans KR"/>
                <a:sym typeface="Noto Sans KR"/>
              </a:rPr>
              <a:t>Introduction</a:t>
            </a:r>
            <a:endParaRPr b="1" sz="3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873200" y="3105150"/>
            <a:ext cx="4103700" cy="9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Introduction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Research</a:t>
            </a: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 Objective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Project Pipeline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232200" y="310500"/>
            <a:ext cx="33828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1" sz="200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Performance Evaluation in SFD</a:t>
            </a:r>
            <a:endParaRPr/>
          </a:p>
        </p:txBody>
      </p:sp>
      <p:sp>
        <p:nvSpPr>
          <p:cNvPr id="461" name="Google Shape;4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Improved model efficiency with SFD</a:t>
            </a:r>
            <a:endParaRPr/>
          </a:p>
        </p:txBody>
      </p:sp>
      <p:sp>
        <p:nvSpPr>
          <p:cNvPr id="462" name="Google Shape;46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3" name="Google Shape;463;p43"/>
          <p:cNvSpPr/>
          <p:nvPr/>
        </p:nvSpPr>
        <p:spPr>
          <a:xfrm flipH="1">
            <a:off x="551600" y="2057375"/>
            <a:ext cx="1544100" cy="21435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latin typeface="Roboto Mono Medium"/>
                <a:ea typeface="Roboto Mono Medium"/>
                <a:cs typeface="Roboto Mono Medium"/>
                <a:sym typeface="Roboto Mono Medium"/>
              </a:rPr>
              <a:t>SFD</a:t>
            </a:r>
            <a:endParaRPr sz="4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 Mono Medium"/>
                <a:ea typeface="Roboto Mono Medium"/>
                <a:cs typeface="Roboto Mono Medium"/>
                <a:sym typeface="Roboto Mono Medium"/>
              </a:rPr>
              <a:t>Selected Feature Dataset</a:t>
            </a:r>
            <a:endParaRPr sz="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64" name="Google Shape;464;p43"/>
          <p:cNvSpPr/>
          <p:nvPr/>
        </p:nvSpPr>
        <p:spPr>
          <a:xfrm flipH="1">
            <a:off x="475400" y="1981175"/>
            <a:ext cx="1544100" cy="2143500"/>
          </a:xfrm>
          <a:prstGeom prst="snip1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latin typeface="Roboto Mono Medium"/>
                <a:ea typeface="Roboto Mono Medium"/>
                <a:cs typeface="Roboto Mono Medium"/>
                <a:sym typeface="Roboto Mono Medium"/>
              </a:rPr>
              <a:t>SFD</a:t>
            </a:r>
            <a:endParaRPr sz="41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 Mono Medium"/>
                <a:ea typeface="Roboto Mono Medium"/>
                <a:cs typeface="Roboto Mono Medium"/>
                <a:sym typeface="Roboto Mono Medium"/>
              </a:rPr>
              <a:t>Selected Feature Dataset</a:t>
            </a:r>
            <a:endParaRPr sz="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1171700" y="1981175"/>
            <a:ext cx="8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500">
                <a:solidFill>
                  <a:srgbClr val="3C78D8"/>
                </a:solidFill>
                <a:latin typeface="Noto Sans KR"/>
                <a:ea typeface="Noto Sans KR"/>
                <a:cs typeface="Noto Sans KR"/>
                <a:sym typeface="Noto Sans KR"/>
              </a:rPr>
              <a:t>25%</a:t>
            </a:r>
            <a:endParaRPr sz="1100"/>
          </a:p>
        </p:txBody>
      </p:sp>
      <p:pic>
        <p:nvPicPr>
          <p:cNvPr id="466" name="Google Shape;4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750" y="1552150"/>
            <a:ext cx="4999625" cy="33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>
            <p:ph type="title"/>
          </p:nvPr>
        </p:nvSpPr>
        <p:spPr>
          <a:xfrm>
            <a:off x="5112150" y="292625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4. Model Evaluation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152400" y="152400"/>
            <a:ext cx="56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/>
          <p:nvPr/>
        </p:nvSpPr>
        <p:spPr>
          <a:xfrm>
            <a:off x="865425" y="3257550"/>
            <a:ext cx="41115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Competition Objective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Survival Analysis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Model Pipeline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74" name="Google Shape;474;p44"/>
          <p:cNvSpPr txBox="1"/>
          <p:nvPr>
            <p:ph type="title"/>
          </p:nvPr>
        </p:nvSpPr>
        <p:spPr>
          <a:xfrm>
            <a:off x="795050" y="2340025"/>
            <a:ext cx="852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Conclusion</a:t>
            </a:r>
            <a:endParaRPr b="1" sz="35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44"/>
          <p:cNvSpPr txBox="1"/>
          <p:nvPr>
            <p:ph type="title"/>
          </p:nvPr>
        </p:nvSpPr>
        <p:spPr>
          <a:xfrm>
            <a:off x="768900" y="2303250"/>
            <a:ext cx="41115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latin typeface="Noto Sans KR"/>
                <a:ea typeface="Noto Sans KR"/>
                <a:cs typeface="Noto Sans KR"/>
                <a:sym typeface="Noto Sans KR"/>
              </a:rPr>
              <a:t>Conclusion</a:t>
            </a:r>
            <a:endParaRPr b="1" sz="3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1234500" y="3257550"/>
            <a:ext cx="3742500" cy="9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Research Significance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Limitations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Future Work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6232200" y="310500"/>
            <a:ext cx="33828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1" sz="200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Research Significance</a:t>
            </a:r>
            <a:endParaRPr/>
          </a:p>
        </p:txBody>
      </p:sp>
      <p:sp>
        <p:nvSpPr>
          <p:cNvPr id="484" name="Google Shape;48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" sz="1100"/>
              <a:t>‹#›</a:t>
            </a:fld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5" name="Google Shape;485;p45"/>
          <p:cNvSpPr txBox="1"/>
          <p:nvPr>
            <p:ph idx="1" type="body"/>
          </p:nvPr>
        </p:nvSpPr>
        <p:spPr>
          <a:xfrm>
            <a:off x="311700" y="956088"/>
            <a:ext cx="85206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: This study introduces </a:t>
            </a:r>
            <a:r>
              <a:rPr b="1" lang="ko" sz="1500">
                <a:solidFill>
                  <a:schemeClr val="dk1"/>
                </a:solidFill>
              </a:rPr>
              <a:t>risk score prediction</a:t>
            </a:r>
            <a:r>
              <a:rPr lang="ko" sz="1500">
                <a:solidFill>
                  <a:schemeClr val="dk1"/>
                </a:solidFill>
              </a:rPr>
              <a:t> for </a:t>
            </a:r>
            <a:r>
              <a:rPr b="1" lang="ko" sz="1500">
                <a:solidFill>
                  <a:schemeClr val="dk1"/>
                </a:solidFill>
              </a:rPr>
              <a:t>HCT survival analysis</a:t>
            </a:r>
            <a:r>
              <a:rPr lang="ko" sz="1500">
                <a:solidFill>
                  <a:schemeClr val="dk1"/>
                </a:solidFill>
              </a:rPr>
              <a:t> using machine learning    models and target transformations.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→ </a:t>
            </a:r>
            <a:r>
              <a:rPr b="1" lang="ko" sz="1500">
                <a:solidFill>
                  <a:schemeClr val="dk1"/>
                </a:solidFill>
              </a:rPr>
              <a:t>Potential for use in </a:t>
            </a:r>
            <a:r>
              <a:rPr b="1" lang="ko" sz="1500">
                <a:solidFill>
                  <a:srgbClr val="76A5AF"/>
                </a:solidFill>
              </a:rPr>
              <a:t>medical prognosis</a:t>
            </a:r>
            <a:endParaRPr b="1" sz="1500"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22222"/>
                </a:solidFill>
              </a:rPr>
              <a:t>✔ </a:t>
            </a:r>
            <a:r>
              <a:rPr b="1" lang="ko">
                <a:solidFill>
                  <a:schemeClr val="dk1"/>
                </a:solidFill>
              </a:rPr>
              <a:t>Key Findings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RF + KM had the lowest RMSE (0.1582) → Best for minimizing prediction error.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RF + RANK had the highest C-index (0.6383) → Best for preserving ranking relationships.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Feature importance analysis identified </a:t>
            </a:r>
            <a:r>
              <a:rPr b="1" lang="ko" sz="1500">
                <a:solidFill>
                  <a:schemeClr val="dk1"/>
                </a:solidFill>
              </a:rPr>
              <a:t>dri_score, donor_age, age_at_hct, and comorbidity_score</a:t>
            </a:r>
            <a:r>
              <a:rPr lang="ko" sz="1500">
                <a:solidFill>
                  <a:schemeClr val="dk1"/>
                </a:solidFill>
              </a:rPr>
              <a:t> as key predictors across all models.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Feature selection maintained comparable predictive performance while improving computational efficiency.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86" name="Google Shape;486;p45"/>
          <p:cNvSpPr txBox="1"/>
          <p:nvPr>
            <p:ph type="title"/>
          </p:nvPr>
        </p:nvSpPr>
        <p:spPr>
          <a:xfrm>
            <a:off x="5112150" y="292625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5. Conclusion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Limitations</a:t>
            </a:r>
            <a:endParaRPr/>
          </a:p>
        </p:txBody>
      </p:sp>
      <p:sp>
        <p:nvSpPr>
          <p:cNvPr id="492" name="Google Shape;49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" sz="1100"/>
              <a:t>‹#›</a:t>
            </a:fld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3" name="Google Shape;493;p46"/>
          <p:cNvSpPr txBox="1"/>
          <p:nvPr>
            <p:ph idx="1" type="body"/>
          </p:nvPr>
        </p:nvSpPr>
        <p:spPr>
          <a:xfrm>
            <a:off x="540300" y="1076275"/>
            <a:ext cx="83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✔ Limited Dataset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lang="ko" sz="1500">
                <a:solidFill>
                  <a:schemeClr val="dk1"/>
                </a:solidFill>
              </a:rPr>
              <a:t>The study was conducted on a </a:t>
            </a:r>
            <a:r>
              <a:rPr b="1" lang="ko" sz="1500">
                <a:solidFill>
                  <a:schemeClr val="dk1"/>
                </a:solidFill>
              </a:rPr>
              <a:t>single dataset</a:t>
            </a:r>
            <a:r>
              <a:rPr lang="ko" sz="1500">
                <a:solidFill>
                  <a:schemeClr val="dk1"/>
                </a:solidFill>
              </a:rPr>
              <a:t>, which may limit the generalizability of the findings.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✔ Model Diversity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lang="ko" sz="1500">
                <a:solidFill>
                  <a:schemeClr val="dk1"/>
                </a:solidFill>
              </a:rPr>
              <a:t>Only </a:t>
            </a:r>
            <a:r>
              <a:rPr b="1" lang="ko" sz="1500">
                <a:solidFill>
                  <a:schemeClr val="dk1"/>
                </a:solidFill>
              </a:rPr>
              <a:t>Random Forest</a:t>
            </a:r>
            <a:r>
              <a:rPr lang="ko" sz="1500">
                <a:solidFill>
                  <a:schemeClr val="dk1"/>
                </a:solidFill>
              </a:rPr>
              <a:t> was tested.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Other models could offer different insights and performance improvements.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✔ Ensemble Learning Not Explored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The study focused on comparing three target transformation methods (KM, NA, Rank) individually.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lang="ko" sz="1500">
                <a:solidFill>
                  <a:schemeClr val="dk1"/>
                </a:solidFill>
              </a:rPr>
              <a:t>A potential </a:t>
            </a:r>
            <a:r>
              <a:rPr b="1" lang="ko" sz="1500">
                <a:solidFill>
                  <a:schemeClr val="dk1"/>
                </a:solidFill>
              </a:rPr>
              <a:t>ensemble approach combining all three</a:t>
            </a:r>
            <a:r>
              <a:rPr lang="ko" sz="1500">
                <a:solidFill>
                  <a:schemeClr val="dk1"/>
                </a:solidFill>
              </a:rPr>
              <a:t> was not tested but could improve predictive robustness.</a:t>
            </a:r>
            <a:endParaRPr sz="1500"/>
          </a:p>
        </p:txBody>
      </p:sp>
      <p:sp>
        <p:nvSpPr>
          <p:cNvPr id="494" name="Google Shape;494;p46"/>
          <p:cNvSpPr txBox="1"/>
          <p:nvPr>
            <p:ph type="title"/>
          </p:nvPr>
        </p:nvSpPr>
        <p:spPr>
          <a:xfrm>
            <a:off x="5112150" y="292625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5. Conclusion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75" y="3653375"/>
            <a:ext cx="4837249" cy="1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Future Work</a:t>
            </a:r>
            <a:endParaRPr/>
          </a:p>
        </p:txBody>
      </p:sp>
      <p:sp>
        <p:nvSpPr>
          <p:cNvPr id="501" name="Google Shape;50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" sz="1100"/>
              <a:t>‹#›</a:t>
            </a:fld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2" name="Google Shape;502;p47"/>
          <p:cNvSpPr txBox="1"/>
          <p:nvPr>
            <p:ph idx="1" type="body"/>
          </p:nvPr>
        </p:nvSpPr>
        <p:spPr>
          <a:xfrm>
            <a:off x="530500" y="1040775"/>
            <a:ext cx="8301900" cy="3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Ensemble Learning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Deep Learning for Tabular Data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lang="ko" sz="1500">
                <a:solidFill>
                  <a:schemeClr val="dk1"/>
                </a:solidFill>
              </a:rPr>
              <a:t>TabM, TabNet vs. XGBoost, LGBM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03" name="Google Shape;503;p47"/>
          <p:cNvSpPr txBox="1"/>
          <p:nvPr>
            <p:ph type="title"/>
          </p:nvPr>
        </p:nvSpPr>
        <p:spPr>
          <a:xfrm>
            <a:off x="5112150" y="292625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5. Conclusion</a:t>
            </a:r>
            <a:endParaRPr>
              <a:solidFill>
                <a:srgbClr val="A1BDBA"/>
              </a:solidFill>
            </a:endParaRPr>
          </a:p>
        </p:txBody>
      </p:sp>
      <p:grpSp>
        <p:nvGrpSpPr>
          <p:cNvPr id="504" name="Google Shape;504;p47"/>
          <p:cNvGrpSpPr/>
          <p:nvPr/>
        </p:nvGrpSpPr>
        <p:grpSpPr>
          <a:xfrm>
            <a:off x="4202124" y="3192164"/>
            <a:ext cx="1878942" cy="542863"/>
            <a:chOff x="381500" y="1142175"/>
            <a:chExt cx="2375100" cy="2115600"/>
          </a:xfrm>
        </p:grpSpPr>
        <p:sp>
          <p:nvSpPr>
            <p:cNvPr id="505" name="Google Shape;505;p47"/>
            <p:cNvSpPr/>
            <p:nvPr/>
          </p:nvSpPr>
          <p:spPr>
            <a:xfrm>
              <a:off x="381500" y="1142175"/>
              <a:ext cx="2375100" cy="2115600"/>
            </a:xfrm>
            <a:prstGeom prst="roundRect">
              <a:avLst>
                <a:gd fmla="val 8023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0B539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Machine Learning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606650" y="1253450"/>
              <a:ext cx="1924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0B5394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07" name="Google Shape;507;p47"/>
          <p:cNvGrpSpPr/>
          <p:nvPr/>
        </p:nvGrpSpPr>
        <p:grpSpPr>
          <a:xfrm>
            <a:off x="7170489" y="3192162"/>
            <a:ext cx="1878958" cy="542863"/>
            <a:chOff x="3395000" y="1142175"/>
            <a:chExt cx="3384900" cy="2115600"/>
          </a:xfrm>
        </p:grpSpPr>
        <p:sp>
          <p:nvSpPr>
            <p:cNvPr id="508" name="Google Shape;508;p47"/>
            <p:cNvSpPr/>
            <p:nvPr/>
          </p:nvSpPr>
          <p:spPr>
            <a:xfrm>
              <a:off x="3395000" y="1142175"/>
              <a:ext cx="3384900" cy="2115600"/>
            </a:xfrm>
            <a:prstGeom prst="roundRect">
              <a:avLst>
                <a:gd fmla="val 8023" name="adj"/>
              </a:avLst>
            </a:prstGeom>
            <a:solidFill>
              <a:srgbClr val="F6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CC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Deep Learning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3715888" y="1253450"/>
              <a:ext cx="2742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CC0000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510" name="Google Shape;510;p47"/>
          <p:cNvSpPr/>
          <p:nvPr/>
        </p:nvSpPr>
        <p:spPr>
          <a:xfrm>
            <a:off x="6353925" y="3391965"/>
            <a:ext cx="566100" cy="1431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FC5E8"/>
              </a:gs>
              <a:gs pos="100000">
                <a:srgbClr val="F6C4C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350" y="1076550"/>
            <a:ext cx="1630975" cy="175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/>
        </p:nvSpPr>
        <p:spPr>
          <a:xfrm>
            <a:off x="3864600" y="2248500"/>
            <a:ext cx="14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Q &amp; A</a:t>
            </a:r>
            <a:endParaRPr b="1" sz="3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00965" lvl="0" marL="0" marR="12572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Arial"/>
                <a:ea typeface="Arial"/>
                <a:cs typeface="Arial"/>
                <a:sym typeface="Arial"/>
              </a:rPr>
              <a:t>+) Appendix</a:t>
            </a:r>
            <a:endParaRPr sz="2500"/>
          </a:p>
        </p:txBody>
      </p:sp>
      <p:sp>
        <p:nvSpPr>
          <p:cNvPr id="522" name="Google Shape;522;p49"/>
          <p:cNvSpPr txBox="1"/>
          <p:nvPr>
            <p:ph idx="1" type="body"/>
          </p:nvPr>
        </p:nvSpPr>
        <p:spPr>
          <a:xfrm>
            <a:off x="670200" y="1228675"/>
            <a:ext cx="3377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1. Kaplan-Meier Estimation</a:t>
            </a:r>
            <a:endParaRPr/>
          </a:p>
        </p:txBody>
      </p:sp>
      <p:sp>
        <p:nvSpPr>
          <p:cNvPr id="523" name="Google Shape;52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4" name="Google Shape;524;p49"/>
          <p:cNvSpPr txBox="1"/>
          <p:nvPr/>
        </p:nvSpPr>
        <p:spPr>
          <a:xfrm>
            <a:off x="746400" y="2993875"/>
            <a:ext cx="7651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>
                <a:solidFill>
                  <a:srgbClr val="000000"/>
                </a:solidFill>
              </a:rPr>
              <a:t>: Specific time</a:t>
            </a:r>
            <a:endParaRPr sz="15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tᵢ</a:t>
            </a:r>
            <a:r>
              <a:rPr lang="ko">
                <a:solidFill>
                  <a:srgbClr val="000000"/>
                </a:solidFill>
              </a:rPr>
              <a:t> : i-th time point when an event occurs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nᵢ</a:t>
            </a:r>
            <a:r>
              <a:rPr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>
                <a:solidFill>
                  <a:srgbClr val="000000"/>
                </a:solidFill>
              </a:rPr>
              <a:t>: The number of observed subjects that have not experienced the event until time </a:t>
            </a:r>
            <a:r>
              <a:rPr b="1"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tᵢ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dᵢ</a:t>
            </a:r>
            <a:r>
              <a:rPr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>
                <a:solidFill>
                  <a:srgbClr val="000000"/>
                </a:solidFill>
              </a:rPr>
              <a:t>: The number of subjects experiencing the event at time </a:t>
            </a:r>
            <a:r>
              <a:rPr b="1" lang="ko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tᵢ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5" name="Google Shape;5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01" y="1814225"/>
            <a:ext cx="3573874" cy="9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000" y="1720425"/>
            <a:ext cx="2690525" cy="1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>
            <p:ph idx="1" type="body"/>
          </p:nvPr>
        </p:nvSpPr>
        <p:spPr>
          <a:xfrm>
            <a:off x="5205913" y="1228675"/>
            <a:ext cx="3377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2. Nelson-Aalen Estimation</a:t>
            </a:r>
            <a:endParaRPr/>
          </a:p>
        </p:txBody>
      </p:sp>
      <p:cxnSp>
        <p:nvCxnSpPr>
          <p:cNvPr id="528" name="Google Shape;528;p49"/>
          <p:cNvCxnSpPr>
            <a:endCxn id="524" idx="0"/>
          </p:cNvCxnSpPr>
          <p:nvPr/>
        </p:nvCxnSpPr>
        <p:spPr>
          <a:xfrm flipH="1">
            <a:off x="4572000" y="1304875"/>
            <a:ext cx="8700" cy="16890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00965" lvl="0" marL="0" marR="12572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Arial"/>
                <a:ea typeface="Arial"/>
                <a:cs typeface="Arial"/>
                <a:sym typeface="Arial"/>
              </a:rPr>
              <a:t>+) Appendix</a:t>
            </a:r>
            <a:endParaRPr sz="2500"/>
          </a:p>
        </p:txBody>
      </p:sp>
      <p:sp>
        <p:nvSpPr>
          <p:cNvPr id="534" name="Google Shape;5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5" name="Google Shape;5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875" y="1017725"/>
            <a:ext cx="4867825" cy="39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 txBox="1"/>
          <p:nvPr>
            <p:ph idx="1" type="body"/>
          </p:nvPr>
        </p:nvSpPr>
        <p:spPr>
          <a:xfrm>
            <a:off x="2229875" y="503375"/>
            <a:ext cx="33771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Project Pipeline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2" name="Google Shape;542;p51"/>
          <p:cNvPicPr preferRelativeResize="0"/>
          <p:nvPr/>
        </p:nvPicPr>
        <p:blipFill rotWithShape="1">
          <a:blip r:embed="rId3">
            <a:alphaModFix/>
          </a:blip>
          <a:srcRect b="41231" l="0" r="0" t="0"/>
          <a:stretch/>
        </p:blipFill>
        <p:spPr>
          <a:xfrm>
            <a:off x="815463" y="991350"/>
            <a:ext cx="7513074" cy="38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00965" lvl="0" marL="0" marR="12572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Arial"/>
                <a:ea typeface="Arial"/>
                <a:cs typeface="Arial"/>
                <a:sym typeface="Arial"/>
              </a:rPr>
              <a:t>+) Appendix</a:t>
            </a:r>
            <a:endParaRPr sz="2500"/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2229875" y="503375"/>
            <a:ext cx="33771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Feature Dictionary (1)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0" name="Google Shape;55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00965" lvl="0" marL="0" marR="12572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Arial"/>
                <a:ea typeface="Arial"/>
                <a:cs typeface="Arial"/>
                <a:sym typeface="Arial"/>
              </a:rPr>
              <a:t>+) Appendix</a:t>
            </a:r>
            <a:endParaRPr sz="2500"/>
          </a:p>
        </p:txBody>
      </p:sp>
      <p:sp>
        <p:nvSpPr>
          <p:cNvPr id="551" name="Google Shape;551;p52"/>
          <p:cNvSpPr txBox="1"/>
          <p:nvPr>
            <p:ph idx="1" type="body"/>
          </p:nvPr>
        </p:nvSpPr>
        <p:spPr>
          <a:xfrm>
            <a:off x="2229875" y="503375"/>
            <a:ext cx="33771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Feature Dictionary (2)</a:t>
            </a:r>
            <a:endParaRPr/>
          </a:p>
        </p:txBody>
      </p:sp>
      <p:pic>
        <p:nvPicPr>
          <p:cNvPr id="552" name="Google Shape;552;p52"/>
          <p:cNvPicPr preferRelativeResize="0"/>
          <p:nvPr/>
        </p:nvPicPr>
        <p:blipFill rotWithShape="1">
          <a:blip r:embed="rId3">
            <a:alphaModFix/>
          </a:blip>
          <a:srcRect b="0" l="0" r="0" t="58621"/>
          <a:stretch/>
        </p:blipFill>
        <p:spPr>
          <a:xfrm>
            <a:off x="311700" y="1326275"/>
            <a:ext cx="8470852" cy="302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3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Introduction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Hematopoietic Cell Transplantation - “</a:t>
            </a:r>
            <a:r>
              <a:rPr b="1" lang="ko" sz="2000"/>
              <a:t>Bone Marrow Transplant</a:t>
            </a:r>
            <a:r>
              <a:rPr lang="ko" sz="2000"/>
              <a:t>”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Procedure  of replacing damaged stem cells with healthy ones from a donor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188" y="2077962"/>
            <a:ext cx="2879424" cy="27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420050" y="2322163"/>
            <a:ext cx="3708000" cy="2304600"/>
          </a:xfrm>
          <a:prstGeom prst="roundRect">
            <a:avLst>
              <a:gd fmla="val 4059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Blood Cancers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Blood Disorders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Autoimmune Diseases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-"/>
            </a:pPr>
            <a:r>
              <a:rPr lang="ko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…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292625"/>
            <a:ext cx="66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Research Objective</a:t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11700" y="923875"/>
            <a:ext cx="8520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800"/>
              <a:buFont typeface="Noto Sans KR"/>
              <a:buChar char="-"/>
            </a:pPr>
            <a:r>
              <a:rPr lang="ko" sz="18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Synthetic data generated from real patient records (SurvivalGAN) </a:t>
            </a:r>
            <a:r>
              <a:rPr lang="ko" sz="16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(Norcliffe, 2023)</a:t>
            </a:r>
            <a:endParaRPr sz="1600">
              <a:solidFill>
                <a:srgbClr val="2D2D2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700"/>
              <a:buFont typeface="Noto Sans KR"/>
              <a:buChar char="-"/>
            </a:pPr>
            <a:r>
              <a:rPr b="1" lang="ko" sz="18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Censored time-to-event dataset</a:t>
            </a:r>
            <a:r>
              <a:rPr lang="ko" sz="18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 of HCT transplant results</a:t>
            </a:r>
            <a:endParaRPr sz="1800">
              <a:solidFill>
                <a:srgbClr val="2D2D2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800"/>
              <a:buFont typeface="Noto Sans KR"/>
              <a:buChar char="-"/>
            </a:pPr>
            <a:r>
              <a:rPr lang="ko" sz="18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Predict </a:t>
            </a:r>
            <a:r>
              <a:rPr b="1" lang="ko" sz="18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relative risk measurement</a:t>
            </a:r>
            <a:r>
              <a:rPr lang="ko" sz="1800">
                <a:solidFill>
                  <a:srgbClr val="2D2D2D"/>
                </a:solidFill>
                <a:latin typeface="Noto Sans KR"/>
                <a:ea typeface="Noto Sans KR"/>
                <a:cs typeface="Noto Sans KR"/>
                <a:sym typeface="Noto Sans KR"/>
              </a:rPr>
              <a:t> from patient data</a:t>
            </a:r>
            <a:endParaRPr sz="1800">
              <a:solidFill>
                <a:srgbClr val="2D2D2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8"/>
          <p:cNvSpPr/>
          <p:nvPr/>
        </p:nvSpPr>
        <p:spPr>
          <a:xfrm flipH="1">
            <a:off x="4464400" y="234315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[A]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1" name="Google Shape;111;p18"/>
          <p:cNvSpPr/>
          <p:nvPr/>
        </p:nvSpPr>
        <p:spPr>
          <a:xfrm flipH="1">
            <a:off x="4464400" y="282717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[B]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2" name="Google Shape;112;p18"/>
          <p:cNvSpPr/>
          <p:nvPr/>
        </p:nvSpPr>
        <p:spPr>
          <a:xfrm flipH="1">
            <a:off x="4464400" y="331120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[C]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3" name="Google Shape;113;p18"/>
          <p:cNvSpPr/>
          <p:nvPr/>
        </p:nvSpPr>
        <p:spPr>
          <a:xfrm flipH="1">
            <a:off x="4464400" y="3795225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patient [D] data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4" name="Google Shape;114;p18"/>
          <p:cNvSpPr/>
          <p:nvPr/>
        </p:nvSpPr>
        <p:spPr>
          <a:xfrm flipH="1">
            <a:off x="4464400" y="4279250"/>
            <a:ext cx="2250600" cy="3528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patient [E] data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5" name="Google Shape;115;p18"/>
          <p:cNvSpPr/>
          <p:nvPr/>
        </p:nvSpPr>
        <p:spPr>
          <a:xfrm rot="5400000">
            <a:off x="5932275" y="3336450"/>
            <a:ext cx="2261700" cy="275100"/>
          </a:xfrm>
          <a:prstGeom prst="rect">
            <a:avLst/>
          </a:prstGeom>
          <a:gradFill>
            <a:gsLst>
              <a:gs pos="0">
                <a:srgbClr val="D0E0E3"/>
              </a:gs>
              <a:gs pos="100000">
                <a:srgbClr val="EA999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7200675" y="2187900"/>
            <a:ext cx="874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AB4C6"/>
                </a:solidFill>
                <a:latin typeface="Roboto Mono"/>
                <a:ea typeface="Roboto Mono"/>
                <a:cs typeface="Roboto Mono"/>
                <a:sym typeface="Roboto Mono"/>
              </a:rPr>
              <a:t>safe</a:t>
            </a:r>
            <a:endParaRPr sz="1600">
              <a:solidFill>
                <a:srgbClr val="5AB4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7228900" y="4300400"/>
            <a:ext cx="1467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high risk</a:t>
            </a:r>
            <a:endParaRPr sz="1600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6848150" y="2386600"/>
            <a:ext cx="0" cy="21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25" y="2494238"/>
            <a:ext cx="2483406" cy="198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>
            <a:off x="4270101" y="3514512"/>
            <a:ext cx="1470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725" y="3400525"/>
            <a:ext cx="258376" cy="2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1. </a:t>
            </a:r>
            <a:r>
              <a:rPr lang="ko">
                <a:solidFill>
                  <a:srgbClr val="A1BDBA"/>
                </a:solidFill>
              </a:rPr>
              <a:t>Introduction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9"/>
          <p:cNvGrpSpPr/>
          <p:nvPr/>
        </p:nvGrpSpPr>
        <p:grpSpPr>
          <a:xfrm>
            <a:off x="441789" y="925874"/>
            <a:ext cx="8260417" cy="3737346"/>
            <a:chOff x="3456175" y="245100"/>
            <a:chExt cx="5376125" cy="2501068"/>
          </a:xfrm>
        </p:grpSpPr>
        <p:pic>
          <p:nvPicPr>
            <p:cNvPr id="128" name="Google Shape;128;p19"/>
            <p:cNvPicPr preferRelativeResize="0"/>
            <p:nvPr/>
          </p:nvPicPr>
          <p:blipFill rotWithShape="1">
            <a:blip r:embed="rId3">
              <a:alphaModFix/>
            </a:blip>
            <a:srcRect b="50000" l="0" r="0" t="0"/>
            <a:stretch/>
          </p:blipFill>
          <p:spPr>
            <a:xfrm>
              <a:off x="3456175" y="245100"/>
              <a:ext cx="5376125" cy="232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9"/>
            <p:cNvSpPr txBox="1"/>
            <p:nvPr/>
          </p:nvSpPr>
          <p:spPr>
            <a:xfrm>
              <a:off x="5798054" y="2509168"/>
              <a:ext cx="6696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C-index</a:t>
              </a:r>
              <a:endParaRPr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Pipeline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5895925" y="970600"/>
            <a:ext cx="417000" cy="32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1. Introduction</a:t>
            </a:r>
            <a:endParaRPr>
              <a:solidFill>
                <a:srgbClr val="A1BDBA"/>
              </a:solidFill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63800" y="1611975"/>
            <a:ext cx="1335000" cy="226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865425" y="3105150"/>
            <a:ext cx="41115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Competition Objective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Font typeface="Roboto Mono Light"/>
              <a:buChar char="●"/>
            </a:pPr>
            <a:r>
              <a:rPr lang="ko">
                <a:solidFill>
                  <a:srgbClr val="D0E0E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Survival Analysis</a:t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0E0E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95050" y="2340025"/>
            <a:ext cx="852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Dataset</a:t>
            </a:r>
            <a:endParaRPr b="1" sz="35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768900" y="2303250"/>
            <a:ext cx="51306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latin typeface="Noto Sans KR"/>
                <a:ea typeface="Noto Sans KR"/>
                <a:cs typeface="Noto Sans KR"/>
                <a:sym typeface="Noto Sans KR"/>
              </a:rPr>
              <a:t>Dataset</a:t>
            </a:r>
            <a:endParaRPr b="1" sz="3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234500" y="3105150"/>
            <a:ext cx="3742500" cy="9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Features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Mono Light"/>
                <a:ea typeface="Roboto Mono Light"/>
                <a:cs typeface="Roboto Mono Light"/>
                <a:sym typeface="Roboto Mono Light"/>
              </a:rPr>
              <a:t>Preprocessing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6232200" y="310500"/>
            <a:ext cx="33828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lang="ko" sz="20000">
                <a:solidFill>
                  <a:srgbClr val="D0E0E3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1" sz="20000">
              <a:solidFill>
                <a:srgbClr val="D0E0E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" sz="1100"/>
              <a:t>‹#›</a:t>
            </a:fld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473075" y="725200"/>
            <a:ext cx="769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>
                <a:latin typeface="Noto Sans KR"/>
                <a:ea typeface="Noto Sans KR"/>
                <a:cs typeface="Noto Sans KR"/>
                <a:sym typeface="Noto Sans KR"/>
              </a:rPr>
              <a:t>57 features: Categorical (35) / Numerical (22)</a:t>
            </a:r>
            <a:endParaRPr sz="2308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63" y="1261450"/>
            <a:ext cx="7564426" cy="34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Features</a:t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2</a:t>
            </a:r>
            <a:r>
              <a:rPr lang="ko">
                <a:solidFill>
                  <a:srgbClr val="A1BDBA"/>
                </a:solidFill>
              </a:rPr>
              <a:t>. Dataset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641675" y="923025"/>
            <a:ext cx="72048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1. Feature Selection</a:t>
            </a:r>
            <a:endParaRPr b="1" sz="2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Analyzed 57 features and selected </a:t>
            </a:r>
            <a:r>
              <a:rPr b="1" lang="ko" sz="1500">
                <a:solidFill>
                  <a:schemeClr val="dk1"/>
                </a:solidFill>
              </a:rPr>
              <a:t>39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“% of missing data, high intercorrelation”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00" y="2259450"/>
            <a:ext cx="5359151" cy="23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2140500" y="292625"/>
            <a:ext cx="65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1BDBA"/>
                </a:solidFill>
              </a:rPr>
              <a:t>2. Dataset</a:t>
            </a:r>
            <a:endParaRPr>
              <a:solidFill>
                <a:srgbClr val="A1BDB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FAFAF"/>
      </a:lt2>
      <a:accent1>
        <a:srgbClr val="C3D7FF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